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276" r:id="rId4"/>
    <p:sldId id="353" r:id="rId5"/>
    <p:sldId id="389" r:id="rId6"/>
    <p:sldId id="440" r:id="rId7"/>
    <p:sldId id="437" r:id="rId8"/>
    <p:sldId id="438" r:id="rId9"/>
    <p:sldId id="441" r:id="rId10"/>
    <p:sldId id="442" r:id="rId11"/>
    <p:sldId id="439" r:id="rId12"/>
    <p:sldId id="445" r:id="rId13"/>
    <p:sldId id="443" r:id="rId14"/>
    <p:sldId id="444" r:id="rId15"/>
    <p:sldId id="446" r:id="rId16"/>
    <p:sldId id="394" r:id="rId17"/>
    <p:sldId id="396" r:id="rId18"/>
    <p:sldId id="397" r:id="rId19"/>
    <p:sldId id="432" r:id="rId20"/>
    <p:sldId id="398" r:id="rId21"/>
    <p:sldId id="399" r:id="rId22"/>
    <p:sldId id="403" r:id="rId23"/>
    <p:sldId id="400" r:id="rId24"/>
    <p:sldId id="411" r:id="rId25"/>
    <p:sldId id="401" r:id="rId26"/>
    <p:sldId id="426" r:id="rId27"/>
    <p:sldId id="433" r:id="rId28"/>
    <p:sldId id="434" r:id="rId29"/>
    <p:sldId id="349" r:id="rId30"/>
    <p:sldId id="412" r:id="rId31"/>
    <p:sldId id="413" r:id="rId32"/>
    <p:sldId id="414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FF90"/>
    <a:srgbClr val="0097CC"/>
    <a:srgbClr val="FFF0D9"/>
    <a:srgbClr val="FFA72A"/>
    <a:srgbClr val="F0F5FA"/>
    <a:srgbClr val="1A8AFA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533" autoAdjust="0"/>
  </p:normalViewPr>
  <p:slideViewPr>
    <p:cSldViewPr>
      <p:cViewPr varScale="1">
        <p:scale>
          <a:sx n="88" d="100"/>
          <a:sy n="88" d="100"/>
        </p:scale>
        <p:origin x="442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825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3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16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77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1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52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60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00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62393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0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758104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1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91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1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30-Jun-17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50/First-Steps-in-Cod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3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/>
              <a:t>Да напишем първата си програма със </a:t>
            </a:r>
            <a:r>
              <a:rPr lang="en-US" dirty="0"/>
              <a:t>Java </a:t>
            </a:r>
            <a:r>
              <a:rPr lang="bg-BG" dirty="0"/>
              <a:t>и </a:t>
            </a:r>
            <a:r>
              <a:rPr lang="en-US" dirty="0"/>
              <a:t>IntelliJ IDEA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43" y="4519254"/>
            <a:ext cx="3349094" cy="1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http://softuni.bg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 rot="576164">
            <a:off x="4915958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Програмиране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75761" y="2133600"/>
            <a:ext cx="11804822" cy="28471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sz="3800" dirty="0"/>
              <a:t>Програмите се пишат на </a:t>
            </a:r>
            <a:r>
              <a:rPr lang="bg-BG" sz="3800" dirty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1">
              <a:lnSpc>
                <a:spcPct val="100000"/>
              </a:lnSpc>
            </a:pPr>
            <a:r>
              <a:rPr lang="bg-BG" sz="3800" dirty="0"/>
              <a:t>Например </a:t>
            </a:r>
            <a:r>
              <a:rPr lang="en-US" sz="3800" dirty="0"/>
              <a:t>C#, Java, JavaScript</a:t>
            </a:r>
            <a:r>
              <a:rPr lang="bg-BG" sz="3800" dirty="0"/>
              <a:t>,</a:t>
            </a:r>
            <a:r>
              <a:rPr lang="en-US" sz="3800" dirty="0"/>
              <a:t> Python, PHP</a:t>
            </a:r>
            <a:r>
              <a:rPr lang="bg-BG" sz="3800" dirty="0"/>
              <a:t>, </a:t>
            </a:r>
            <a:r>
              <a:rPr lang="en-US" sz="3800" dirty="0"/>
              <a:t>C</a:t>
            </a:r>
            <a:r>
              <a:rPr lang="bg-BG" sz="3800" dirty="0"/>
              <a:t>, </a:t>
            </a:r>
            <a:r>
              <a:rPr lang="en-US" sz="3800" dirty="0"/>
              <a:t>C++, </a:t>
            </a:r>
            <a:r>
              <a:rPr lang="bg-BG" sz="3800" dirty="0"/>
              <a:t>…</a:t>
            </a:r>
          </a:p>
          <a:p>
            <a:pPr lvl="1">
              <a:lnSpc>
                <a:spcPct val="100000"/>
              </a:lnSpc>
            </a:pPr>
            <a:r>
              <a:rPr lang="bg-BG" sz="3800" dirty="0"/>
              <a:t>Използва се </a:t>
            </a:r>
            <a:r>
              <a:rPr lang="bg-BG" sz="3800" dirty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sz="3800" dirty="0"/>
              <a:t>(например </a:t>
            </a:r>
            <a:r>
              <a:rPr lang="en-US" sz="3800" dirty="0"/>
              <a:t>IntelliJ IDEA)</a:t>
            </a:r>
            <a:endParaRPr lang="bg-BG" sz="3800" dirty="0"/>
          </a:p>
          <a:p>
            <a:pPr lvl="1"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85025" y="2667000"/>
            <a:ext cx="8828987" cy="1110780"/>
          </a:xfrm>
        </p:spPr>
        <p:txBody>
          <a:bodyPr>
            <a:normAutofit/>
          </a:bodyPr>
          <a:lstStyle/>
          <a:p>
            <a:r>
              <a:rPr lang="bg-BG" sz="6600" dirty="0"/>
              <a:t>Демонстрация на живо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295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Напишете програма, която въвежда число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(1 ≤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≤ 100) </a:t>
            </a:r>
            <a:r>
              <a:rPr lang="bg-BG" dirty="0"/>
              <a:t>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/>
              <a:t>с размер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Примерна задача – демонстрация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| ****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6488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/>
              <a:t>Пращане</a:t>
            </a:r>
            <a:r>
              <a:rPr lang="en-US" sz="2600" dirty="0"/>
              <a:t> </a:t>
            </a:r>
            <a:r>
              <a:rPr lang="bg-BG" sz="2600" dirty="0"/>
              <a:t>на решения: </a:t>
            </a:r>
            <a:r>
              <a:rPr lang="en-US" sz="2600" dirty="0">
                <a:hlinkClick r:id="rId3"/>
              </a:rPr>
              <a:t>https://judge.softuni.bg/Contests/Practice/Index/155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80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Примерна задача – демонстрация 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  <a:endParaRPr lang="bg-BG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Scanner scanner = new Scanner(System.in);</a:t>
            </a:r>
          </a:p>
          <a:p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Integer.parseInt(console.nextLine());</a:t>
            </a:r>
            <a:endParaRPr lang="bg-BG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  <a:r>
              <a:rPr lang="bg-BG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asterisks = new String(new char[i]).replace("\0", "*");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spaces = new String(new char[n-i]).replace("\0", " 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System.out.printf(spaces);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System.out.printf(asterisks);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System.out.printf(" | 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System.out.printf(asterisks);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System.out.println(spaces);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074" name="Picture 2" descr="D:\Desktop\Course\ash-icons-vectors-644451_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4267200"/>
            <a:ext cx="1267539" cy="171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9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Програма, която намира лицето на триъгълник:</a:t>
            </a:r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Програма, която проверява дали една дума се съдържа в друга:</a:t>
            </a:r>
          </a:p>
          <a:p>
            <a:pPr marL="0" indent="0">
              <a:spcBef>
                <a:spcPts val="0"/>
              </a:spcBef>
              <a:buNone/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конвертира от левове в евро: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System.out.println("gosho".contains("go"));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System.out.println((base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2);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4434511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leva = Double.parseDouble(console.nextLine());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euro = leva / 1.95583;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ystem.out.println(euro);</a:t>
            </a:r>
          </a:p>
        </p:txBody>
      </p:sp>
    </p:spTree>
    <p:extLst>
      <p:ext uri="{BB962C8B-B14F-4D97-AF65-F5344CB8AC3E}">
        <p14:creationId xmlns:p14="http://schemas.microsoft.com/office/powerpoint/2010/main" val="189221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пресмятания, проверки, 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/>
              <a:t>Програмите се пишат 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/>
              <a:t>Текстът на програмата се нарича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bg-BG" dirty="0"/>
              <a:t>Сорс кодът се компилира до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изпълним файл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Например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.java</a:t>
            </a:r>
            <a:r>
              <a:rPr lang="en-US" dirty="0"/>
              <a:t> </a:t>
            </a:r>
            <a:r>
              <a:rPr lang="bg-BG" dirty="0">
                <a:sym typeface="Wingdings" panose="05000000000000000000" pitchFamily="2" charset="2"/>
              </a:rPr>
              <a:t>се компилира до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Main.class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Или се изпълнява директно</a:t>
            </a:r>
          </a:p>
          <a:p>
            <a:pPr lvl="2">
              <a:lnSpc>
                <a:spcPct val="100000"/>
              </a:lnSpc>
            </a:pPr>
            <a:r>
              <a:rPr lang="bg-BG" dirty="0"/>
              <a:t>Например </a:t>
            </a:r>
            <a:r>
              <a:rPr lang="en-US" dirty="0"/>
              <a:t>JavaScript</a:t>
            </a:r>
            <a:r>
              <a:rPr lang="bg-BG" dirty="0"/>
              <a:t> сорс кодът се изпълнява от уеб браузъра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 да програмирате, ви трябва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Integrated Development Environment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За </a:t>
            </a:r>
            <a:r>
              <a:rPr lang="en-US" dirty="0">
                <a:sym typeface="Wingdings" panose="05000000000000000000" pitchFamily="2" charset="2"/>
              </a:rPr>
              <a:t>Java  IntelliJ; </a:t>
            </a:r>
            <a:r>
              <a:rPr lang="bg-BG" dirty="0">
                <a:sym typeface="Wingdings" panose="05000000000000000000" pitchFamily="2" charset="2"/>
              </a:rPr>
              <a:t>за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C# </a:t>
            </a:r>
            <a:r>
              <a:rPr lang="en-US" dirty="0">
                <a:sym typeface="Wingdings" panose="05000000000000000000" pitchFamily="2" charset="2"/>
              </a:rPr>
              <a:t> Visual Studio; </a:t>
            </a:r>
            <a:r>
              <a:rPr lang="bg-BG" dirty="0">
                <a:sym typeface="Wingdings" panose="05000000000000000000" pitchFamily="2" charset="2"/>
              </a:rPr>
              <a:t>за </a:t>
            </a:r>
            <a:r>
              <a:rPr lang="en-US" dirty="0">
                <a:sym typeface="Wingdings" panose="05000000000000000000" pitchFamily="2" charset="2"/>
              </a:rPr>
              <a:t>PHP  PHP Storm</a:t>
            </a:r>
            <a:endParaRPr lang="bg-BG" dirty="0"/>
          </a:p>
          <a:p>
            <a:r>
              <a:rPr lang="bg-BG" dirty="0"/>
              <a:t>Инсталирайте си </a:t>
            </a:r>
            <a:r>
              <a:rPr lang="en-US" dirty="0" err="1"/>
              <a:t>JetBrains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IntelliJ IDEA </a:t>
            </a:r>
            <a:r>
              <a:rPr lang="en-US" dirty="0"/>
              <a:t>Community 201</a:t>
            </a:r>
            <a:r>
              <a:rPr lang="bg-BG" dirty="0"/>
              <a:t>7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https://www.jetbrains.com/idea/</a:t>
            </a:r>
            <a:endParaRPr lang="bg-BG" dirty="0"/>
          </a:p>
          <a:p>
            <a:r>
              <a:rPr lang="bg-BG" dirty="0"/>
              <a:t>Под </a:t>
            </a:r>
            <a:r>
              <a:rPr lang="en-US" dirty="0"/>
              <a:t>Linux </a:t>
            </a:r>
            <a:r>
              <a:rPr lang="bg-BG" dirty="0"/>
              <a:t>и </a:t>
            </a:r>
            <a:r>
              <a:rPr lang="en-US" dirty="0"/>
              <a:t>Mac OS X </a:t>
            </a:r>
            <a:r>
              <a:rPr lang="bg-BG" dirty="0"/>
              <a:t>може също да се ползва </a:t>
            </a:r>
            <a:r>
              <a:rPr lang="en-US" dirty="0"/>
              <a:t>IntelliJ IDEA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/>
              <a:t>Да направим конзолна програмка</a:t>
            </a:r>
            <a:endParaRPr lang="en-US" dirty="0"/>
          </a:p>
        </p:txBody>
      </p:sp>
      <p:pic>
        <p:nvPicPr>
          <p:cNvPr id="1027" name="Picture 3" descr="D:\junk\ShareX\2016-05\2016-05-03_21-33-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058" y="838201"/>
            <a:ext cx="7755346" cy="428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7703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Стартирайте</a:t>
            </a:r>
            <a:r>
              <a:rPr lang="en-US" dirty="0"/>
              <a:t> IntelliJ IDEA</a:t>
            </a:r>
          </a:p>
          <a:p>
            <a:pPr>
              <a:lnSpc>
                <a:spcPct val="110000"/>
              </a:lnSpc>
            </a:pPr>
            <a:r>
              <a:rPr lang="bg-BG" dirty="0"/>
              <a:t>Нов проект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[Create New Project</a:t>
            </a:r>
            <a:r>
              <a:rPr lang="en-US" dirty="0">
                <a:sym typeface="Wingdings" panose="05000000000000000000" pitchFamily="2" charset="2"/>
              </a:rPr>
              <a:t>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конзолна програма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8"/>
          <a:stretch/>
        </p:blipFill>
        <p:spPr>
          <a:xfrm>
            <a:off x="4258412" y="1462245"/>
            <a:ext cx="6941400" cy="49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0323599" cy="525279"/>
          </a:xfrm>
        </p:spPr>
        <p:txBody>
          <a:bodyPr>
            <a:normAutofit fontScale="85000" lnSpcReduction="10000"/>
          </a:bodyPr>
          <a:lstStyle/>
          <a:p>
            <a:pPr lvl="1">
              <a:lnSpc>
                <a:spcPct val="110000"/>
              </a:lnSpc>
            </a:pPr>
            <a:r>
              <a:rPr lang="en-US" dirty="0"/>
              <a:t>[Create project from template]</a:t>
            </a:r>
            <a:r>
              <a:rPr lang="en-US" dirty="0">
                <a:sym typeface="Wingdings" panose="05000000000000000000" pitchFamily="2" charset="2"/>
              </a:rPr>
              <a:t>[Command Line App]</a:t>
            </a:r>
            <a:r>
              <a:rPr lang="en-US" dirty="0"/>
              <a:t>[Finish]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конзолна програма</a:t>
            </a:r>
            <a:r>
              <a:rPr lang="en-US" dirty="0"/>
              <a:t> 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5812" y="3505200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</a:t>
            </a:r>
            <a:endParaRPr lang="bg-BG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72" y="1796930"/>
            <a:ext cx="4836660" cy="4355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16" y="1781690"/>
            <a:ext cx="4836660" cy="43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9104398" cy="5530012"/>
          </a:xfrm>
        </p:spPr>
        <p:txBody>
          <a:bodyPr>
            <a:normAutofit fontScale="92500" lnSpcReduction="1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Първа програмка със </a:t>
            </a:r>
            <a:r>
              <a:rPr lang="en-US" dirty="0"/>
              <a:t>Java </a:t>
            </a:r>
            <a:r>
              <a:rPr lang="bg-BG" dirty="0"/>
              <a:t>и </a:t>
            </a:r>
            <a:r>
              <a:rPr lang="en-US" dirty="0"/>
              <a:t>IntelliJ IDEA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</a:t>
            </a:r>
            <a:r>
              <a:rPr lang="bg-BG" dirty="0"/>
              <a:t>на конзолна </a:t>
            </a:r>
            <a:r>
              <a:rPr lang="en-US" dirty="0"/>
              <a:t>Java </a:t>
            </a:r>
            <a:r>
              <a:rPr lang="bg-BG" dirty="0"/>
              <a:t>програма</a:t>
            </a:r>
          </a:p>
          <a:p>
            <a:pPr marL="712788" lvl="1" indent="-409575"/>
            <a:r>
              <a:rPr lang="bg-BG" dirty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Да напишем графична програма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Да напишем уеб </a:t>
            </a:r>
            <a:r>
              <a:rPr lang="bg-BG" dirty="0" smtClean="0"/>
              <a:t>приложение</a:t>
            </a:r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/>
              <a:t>Сорс кодът на програма се пише в секцията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main(string[]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args)</a:t>
            </a:r>
          </a:p>
          <a:p>
            <a:pPr lvl="1"/>
            <a:r>
              <a:rPr lang="bg-BG" sz="3000" dirty="0"/>
              <a:t>Между отварящата и затварящата скоба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/>
              <a:t>Натиснете </a:t>
            </a:r>
            <a:r>
              <a:rPr lang="en-US" sz="3000" dirty="0"/>
              <a:t>[Enter] </a:t>
            </a:r>
            <a:r>
              <a:rPr lang="bg-BG" sz="3000" dirty="0"/>
              <a:t>след отварящата скоба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Писане на програмен код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13" y="1524000"/>
            <a:ext cx="6757386" cy="45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81863" y="1219200"/>
            <a:ext cx="6172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 Java");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970283"/>
            <a:ext cx="6782267" cy="45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4396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2800" dirty="0"/>
              <a:t>За стартиране на програмата натиснете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[Ctrl + Shift + F10]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2800" dirty="0"/>
              <a:t>Ако няма грешки, програмата ще се изпълни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bg-BG" sz="2800" dirty="0"/>
              <a:t>Резултатът ще се изпише на конзолата (отдолу):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на програмата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2658570"/>
            <a:ext cx="5880805" cy="396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Тествайте кода си в онлайн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Тестване на програмата в </a:t>
            </a:r>
            <a:r>
              <a:rPr lang="en-US" dirty="0"/>
              <a:t>Judge</a:t>
            </a:r>
          </a:p>
        </p:txBody>
      </p:sp>
      <p:pic>
        <p:nvPicPr>
          <p:cNvPr id="7170" name="Picture 2" descr="D:\junk\ShareX\2016-05\2016-05-03_23-14-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19" y="2440532"/>
            <a:ext cx="5644810" cy="418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Писане извън тялото на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bg-BG" dirty="0"/>
              <a:t> метода:</a:t>
            </a:r>
            <a:endParaRPr lang="en-US" dirty="0"/>
          </a:p>
          <a:p>
            <a:endParaRPr lang="en-US" dirty="0"/>
          </a:p>
          <a:p>
            <a:r>
              <a:rPr lang="bg-BG" dirty="0"/>
              <a:t>Бъркане на малки и главни букви:</a:t>
            </a:r>
            <a:endParaRPr lang="en-US" dirty="0"/>
          </a:p>
          <a:p>
            <a:endParaRPr lang="en-US" dirty="0"/>
          </a:p>
          <a:p>
            <a:r>
              <a:rPr lang="bg-BG" dirty="0"/>
              <a:t>Липса на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/>
              <a:t> </a:t>
            </a:r>
            <a:r>
              <a:rPr lang="bg-BG" dirty="0"/>
              <a:t>в края на всяка команда</a:t>
            </a:r>
            <a:endParaRPr lang="en-US" dirty="0"/>
          </a:p>
          <a:p>
            <a:endParaRPr lang="en-US" dirty="0"/>
          </a:p>
          <a:p>
            <a:r>
              <a:rPr lang="bg-BG" dirty="0"/>
              <a:t>Липсваща кавичка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/>
              <a:t> или липсваща скоба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 </a:t>
            </a:r>
            <a:r>
              <a:rPr lang="bg-BG" dirty="0"/>
              <a:t>или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Типични грешки в </a:t>
            </a:r>
            <a:r>
              <a:rPr lang="en-US" dirty="0"/>
              <a:t>Java </a:t>
            </a:r>
            <a:r>
              <a:rPr lang="bg-BG" dirty="0"/>
              <a:t>програмите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1933473"/>
            <a:ext cx="5791200" cy="493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8359" r="4176" b="14073"/>
          <a:stretch/>
        </p:blipFill>
        <p:spPr>
          <a:xfrm>
            <a:off x="652840" y="3411921"/>
            <a:ext cx="5517772" cy="453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-8342"/>
          <a:stretch/>
        </p:blipFill>
        <p:spPr>
          <a:xfrm>
            <a:off x="6429155" y="3370634"/>
            <a:ext cx="5456457" cy="4952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11273" r="1362" b="10843"/>
          <a:stretch/>
        </p:blipFill>
        <p:spPr>
          <a:xfrm>
            <a:off x="652840" y="4648200"/>
            <a:ext cx="5517772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" t="10222" r="-2011" b="9110"/>
          <a:stretch/>
        </p:blipFill>
        <p:spPr>
          <a:xfrm>
            <a:off x="652840" y="6019800"/>
            <a:ext cx="5593972" cy="4572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t="10632" b="5476"/>
          <a:stretch/>
        </p:blipFill>
        <p:spPr>
          <a:xfrm>
            <a:off x="6435607" y="6019800"/>
            <a:ext cx="545000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junk\ShareX\2016-05\2016-05-03_21-58-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18" y="685800"/>
            <a:ext cx="5431528" cy="36575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Конзолни програмки със </a:t>
            </a:r>
            <a:r>
              <a:rPr lang="en-US" dirty="0"/>
              <a:t>Java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Упражнения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2" descr="D:\junk\ShareX\2016-05\2016-05-03_23-14-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1295400"/>
            <a:ext cx="4685030" cy="34766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junk\ShareX\2016-05\2016-05-03_21-33-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368660"/>
            <a:ext cx="3352800" cy="185348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5410200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Да направим графична програмка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514600"/>
            <a:ext cx="43719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2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143000"/>
            <a:ext cx="5141999" cy="2329166"/>
          </a:xfrm>
        </p:spPr>
        <p:txBody>
          <a:bodyPr anchor="ctr" anchorCtr="0">
            <a:normAutofit fontScale="92500" lnSpcReduction="10000"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dirty="0"/>
              <a:t> четат входните си данни и отпечатват изхода си на текстова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конзола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терминал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Конзолни и настолни приложения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9013" y="3899647"/>
            <a:ext cx="5141999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24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Настолните (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desktop) </a:t>
            </a: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приложения</a:t>
            </a:r>
            <a:r>
              <a:rPr lang="bg-BG" sz="3400" dirty="0">
                <a:solidFill>
                  <a:prstClr val="white"/>
                </a:solidFill>
              </a:rPr>
              <a:t> имат графичен потребителски интерфейс (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GUI</a:t>
            </a:r>
            <a:r>
              <a:rPr lang="en-US" sz="340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9" name="Picture 3" descr="D:\junk\ShareX\2016-05\2016-05-03_21-33-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02" y="1289884"/>
            <a:ext cx="5506310" cy="218089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02" y="4049213"/>
            <a:ext cx="5506310" cy="214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0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998413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/>
              <a:t> означава да пишеш</a:t>
            </a:r>
            <a:r>
              <a:rPr lang="en-US" sz="3200" dirty="0"/>
              <a:t> </a:t>
            </a:r>
            <a:r>
              <a:rPr lang="bg-BG" sz="3200" dirty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Компютърна програма 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Използва се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/>
              <a:t>(например </a:t>
            </a:r>
            <a:r>
              <a:rPr lang="en-US" sz="3000" dirty="0"/>
              <a:t>Java</a:t>
            </a:r>
            <a:r>
              <a:rPr lang="bg-BG" sz="3000" dirty="0"/>
              <a:t>)</a:t>
            </a:r>
            <a:r>
              <a:rPr lang="en-US" sz="3000" dirty="0"/>
              <a:t> +</a:t>
            </a:r>
            <a:r>
              <a:rPr lang="bg-BG" sz="3000" dirty="0"/>
              <a:t/>
            </a:r>
            <a:br>
              <a:rPr lang="bg-BG" sz="3000" dirty="0"/>
            </a:b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/>
              <a:t>(например </a:t>
            </a:r>
            <a:r>
              <a:rPr lang="en-US" sz="3000" dirty="0"/>
              <a:t>IntelliJ IDEA)</a:t>
            </a:r>
          </a:p>
          <a:p>
            <a:pPr>
              <a:lnSpc>
                <a:spcPct val="100000"/>
              </a:lnSpc>
            </a:pPr>
            <a:r>
              <a:rPr lang="bg-BG" sz="3200" dirty="0"/>
              <a:t>В </a:t>
            </a:r>
            <a:r>
              <a:rPr lang="en-US" sz="3200" dirty="0"/>
              <a:t>Java </a:t>
            </a:r>
            <a:r>
              <a:rPr lang="bg-BG" sz="3200" dirty="0"/>
              <a:t>командите се пишат в</a:t>
            </a:r>
            <a:r>
              <a:rPr lang="en-US" sz="3200" dirty="0"/>
              <a:t> </a:t>
            </a:r>
            <a:r>
              <a:rPr lang="bg-BG" sz="3200" dirty="0"/>
              <a:t>частта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endParaRPr lang="en-US" sz="3200" dirty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/>
              <a:t>Печатаме с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System.out.println(…)</a:t>
            </a:r>
            <a:r>
              <a:rPr lang="en-US" sz="3000" dirty="0"/>
              <a:t>, </a:t>
            </a:r>
            <a:r>
              <a:rPr lang="bg-BG" sz="3000" dirty="0"/>
              <a:t>стартираме с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[Ctrl+Shift+F10]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247826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114800"/>
            <a:ext cx="72178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Какво означава</a:t>
            </a:r>
            <a:br>
              <a:rPr lang="bg-BG" dirty="0"/>
            </a:br>
            <a:r>
              <a:rPr lang="bg-BG" dirty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Java</a:t>
            </a:r>
            <a:r>
              <a:rPr lang="en-US" sz="2000" dirty="0">
                <a:hlinkClick r:id="rId4"/>
              </a:rPr>
              <a:t>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88815" y="1905000"/>
            <a:ext cx="11804822" cy="34567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dirty="0"/>
              <a:t>Да даваме</a:t>
            </a:r>
            <a:r>
              <a:rPr lang="en-US" sz="3600" dirty="0"/>
              <a:t>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sz="3600" dirty="0"/>
              <a:t> на компютъра – да 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комуникираме</a:t>
            </a:r>
            <a:r>
              <a:rPr lang="bg-BG" sz="3600" dirty="0"/>
              <a:t>" </a:t>
            </a:r>
          </a:p>
          <a:p>
            <a:pPr lvl="1">
              <a:lnSpc>
                <a:spcPct val="100000"/>
              </a:lnSpc>
            </a:pPr>
            <a:r>
              <a:rPr lang="bg-BG" sz="3600" dirty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sz="3600" dirty="0"/>
              <a:t>В поредица, те образуват 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sz="3600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4412" y="2590800"/>
            <a:ext cx="7696200" cy="1110780"/>
          </a:xfrm>
        </p:spPr>
        <p:txBody>
          <a:bodyPr>
            <a:normAutofit/>
          </a:bodyPr>
          <a:lstStyle/>
          <a:p>
            <a:r>
              <a:rPr lang="bg-BG" sz="6600" dirty="0"/>
              <a:t>Как комуникираме?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143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4291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4212" y="2318989"/>
            <a:ext cx="2057400" cy="781880"/>
          </a:xfrm>
          <a:prstGeom prst="wedgeRoundRectCallout">
            <a:avLst>
              <a:gd name="adj1" fmla="val -15294"/>
              <a:gd name="adj2" fmla="val 80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>
                <a:solidFill>
                  <a:srgbClr val="FFFFFF"/>
                </a:solidFill>
              </a:rPr>
              <a:t>Добър ден!</a:t>
            </a:r>
          </a:p>
        </p:txBody>
      </p:sp>
      <p:pic>
        <p:nvPicPr>
          <p:cNvPr id="17" name="Picture 16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77" y="2090471"/>
            <a:ext cx="2133598" cy="2341486"/>
          </a:xfrm>
          <a:prstGeom prst="rect">
            <a:avLst/>
          </a:prstGeom>
        </p:spPr>
      </p:pic>
      <p:sp>
        <p:nvSpPr>
          <p:cNvPr id="18" name="AutoShape 5"/>
          <p:cNvSpPr>
            <a:spLocks noChangeArrowheads="1"/>
          </p:cNvSpPr>
          <p:nvPr/>
        </p:nvSpPr>
        <p:spPr bwMode="auto">
          <a:xfrm flipH="1">
            <a:off x="3207077" y="1176071"/>
            <a:ext cx="2438400" cy="781880"/>
          </a:xfrm>
          <a:prstGeom prst="wedgeRoundRectCallout">
            <a:avLst>
              <a:gd name="adj1" fmla="val 7034"/>
              <a:gd name="adj2" fmla="val 937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 err="1">
                <a:solidFill>
                  <a:srgbClr val="FFFFFF"/>
                </a:solidFill>
              </a:rPr>
              <a:t>Добрый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bg-BG" sz="2800" dirty="0" err="1">
                <a:solidFill>
                  <a:srgbClr val="FFFFFF"/>
                </a:solidFill>
              </a:rPr>
              <a:t>день</a:t>
            </a:r>
            <a:r>
              <a:rPr lang="bg-BG" sz="28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19" name="Picture 18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0277" y="2090471"/>
            <a:ext cx="2133598" cy="2341486"/>
          </a:xfrm>
          <a:prstGeom prst="rect">
            <a:avLst/>
          </a:prstGeom>
        </p:spPr>
      </p:pic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6712277" y="1176071"/>
            <a:ext cx="1905000" cy="781880"/>
          </a:xfrm>
          <a:prstGeom prst="wedgeRoundRectCallout">
            <a:avLst>
              <a:gd name="adj1" fmla="val -30109"/>
              <a:gd name="adj2" fmla="val 90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Dobrý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deň</a:t>
            </a:r>
            <a:r>
              <a:rPr lang="en-US" sz="2800" dirty="0">
                <a:solidFill>
                  <a:srgbClr val="FFFFFF"/>
                </a:solidFill>
              </a:rPr>
              <a:t>!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59" y="3307494"/>
            <a:ext cx="2133598" cy="2341486"/>
          </a:xfrm>
          <a:prstGeom prst="rect">
            <a:avLst/>
          </a:prstGeom>
        </p:spPr>
      </p:pic>
      <p:sp>
        <p:nvSpPr>
          <p:cNvPr id="22" name="AutoShape 5"/>
          <p:cNvSpPr>
            <a:spLocks noChangeArrowheads="1"/>
          </p:cNvSpPr>
          <p:nvPr/>
        </p:nvSpPr>
        <p:spPr bwMode="auto">
          <a:xfrm flipH="1">
            <a:off x="8387089" y="2316894"/>
            <a:ext cx="1906588" cy="781880"/>
          </a:xfrm>
          <a:prstGeom prst="wedgeRoundRectCallout">
            <a:avLst>
              <a:gd name="adj1" fmla="val -30109"/>
              <a:gd name="adj2" fmla="val 90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Dobrý</a:t>
            </a:r>
            <a:r>
              <a:rPr lang="en-US" sz="2800" dirty="0">
                <a:solidFill>
                  <a:srgbClr val="FFFFFF"/>
                </a:solidFill>
              </a:rPr>
              <a:t> den!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2703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български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4240536" y="4431957"/>
            <a:ext cx="1252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руски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768042" y="4431957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словашки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9792301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чешки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57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 (2)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4291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4212" y="2316894"/>
            <a:ext cx="2057400" cy="781880"/>
          </a:xfrm>
          <a:prstGeom prst="wedgeRoundRectCallout">
            <a:avLst>
              <a:gd name="adj1" fmla="val -15294"/>
              <a:gd name="adj2" fmla="val 80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Guten</a:t>
            </a:r>
            <a:r>
              <a:rPr lang="en-US" sz="2800" dirty="0">
                <a:solidFill>
                  <a:srgbClr val="FFFFFF"/>
                </a:solidFill>
              </a:rPr>
              <a:t> Tag</a:t>
            </a:r>
            <a:r>
              <a:rPr lang="bg-BG" sz="28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17" name="Picture 16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77" y="2090471"/>
            <a:ext cx="2133598" cy="2341486"/>
          </a:xfrm>
          <a:prstGeom prst="rect">
            <a:avLst/>
          </a:prstGeom>
        </p:spPr>
      </p:pic>
      <p:sp>
        <p:nvSpPr>
          <p:cNvPr id="18" name="AutoShape 5"/>
          <p:cNvSpPr>
            <a:spLocks noChangeArrowheads="1"/>
          </p:cNvSpPr>
          <p:nvPr/>
        </p:nvSpPr>
        <p:spPr bwMode="auto">
          <a:xfrm flipH="1">
            <a:off x="3207077" y="1176071"/>
            <a:ext cx="2438400" cy="781880"/>
          </a:xfrm>
          <a:prstGeom prst="wedgeRoundRectCallout">
            <a:avLst>
              <a:gd name="adj1" fmla="val 7034"/>
              <a:gd name="adj2" fmla="val 937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God dag</a:t>
            </a:r>
            <a:r>
              <a:rPr lang="bg-BG" sz="28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19" name="Picture 18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0277" y="2090471"/>
            <a:ext cx="2133598" cy="2341486"/>
          </a:xfrm>
          <a:prstGeom prst="rect">
            <a:avLst/>
          </a:prstGeom>
        </p:spPr>
      </p:pic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6712277" y="1176071"/>
            <a:ext cx="1905000" cy="781880"/>
          </a:xfrm>
          <a:prstGeom prst="wedgeRoundRectCallout">
            <a:avLst>
              <a:gd name="adj1" fmla="val -30109"/>
              <a:gd name="adj2" fmla="val 90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God dag!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59" y="3307494"/>
            <a:ext cx="2133598" cy="2341486"/>
          </a:xfrm>
          <a:prstGeom prst="rect">
            <a:avLst/>
          </a:prstGeom>
        </p:spPr>
      </p:pic>
      <p:sp>
        <p:nvSpPr>
          <p:cNvPr id="22" name="AutoShape 5"/>
          <p:cNvSpPr>
            <a:spLocks noChangeArrowheads="1"/>
          </p:cNvSpPr>
          <p:nvPr/>
        </p:nvSpPr>
        <p:spPr bwMode="auto">
          <a:xfrm flipH="1">
            <a:off x="8387089" y="2316894"/>
            <a:ext cx="1906588" cy="781880"/>
          </a:xfrm>
          <a:prstGeom prst="wedgeRoundRectCallout">
            <a:avLst>
              <a:gd name="adj1" fmla="val -30109"/>
              <a:gd name="adj2" fmla="val 80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God dag!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2703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немски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277" y="4431957"/>
            <a:ext cx="152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шведски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6142" y="4431957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норвежки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9792301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датски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198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 (3)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3414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8012" y="2037520"/>
            <a:ext cx="5410200" cy="781880"/>
          </a:xfrm>
          <a:prstGeom prst="wedgeRoundRectCallout">
            <a:avLst>
              <a:gd name="adj1" fmla="val -12893"/>
              <a:gd name="adj2" fmla="val 829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for(int i = 0; i &lt;= 10; 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4" y="3307494"/>
            <a:ext cx="2133598" cy="234148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16478" y="5715000"/>
            <a:ext cx="70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C#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47213" y="5648980"/>
            <a:ext cx="1026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PHP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6399212" y="2037520"/>
            <a:ext cx="5266063" cy="781880"/>
          </a:xfrm>
          <a:prstGeom prst="wedgeRoundRectCallout">
            <a:avLst>
              <a:gd name="adj1" fmla="val 15924"/>
              <a:gd name="adj2" fmla="val 87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for($i = 0; $i &lt;= 10; $i++)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  <p:bldP spid="26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3414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8012" y="2037520"/>
            <a:ext cx="5410200" cy="781880"/>
          </a:xfrm>
          <a:prstGeom prst="wedgeRoundRectCallout">
            <a:avLst>
              <a:gd name="adj1" fmla="val -12893"/>
              <a:gd name="adj2" fmla="val 829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for(int i = 0; i &lt;= 10; 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4" y="3307494"/>
            <a:ext cx="2133598" cy="234148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55812" y="5715000"/>
            <a:ext cx="789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Java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18613" y="564619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JavaScript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6399212" y="2037520"/>
            <a:ext cx="5334000" cy="781880"/>
          </a:xfrm>
          <a:prstGeom prst="wedgeRoundRectCallout">
            <a:avLst>
              <a:gd name="adj1" fmla="val 15924"/>
              <a:gd name="adj2" fmla="val 87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for(let i = 0; i &lt;= 10; 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39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1471</Words>
  <Application>Microsoft Office PowerPoint</Application>
  <PresentationFormat>Custom</PresentationFormat>
  <Paragraphs>292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Как комуникираме?</vt:lpstr>
      <vt:lpstr>Начин на комуникация</vt:lpstr>
      <vt:lpstr>Начин на комуникация (2)</vt:lpstr>
      <vt:lpstr>Начин на комуникация (3)</vt:lpstr>
      <vt:lpstr>Начин на комуникация (4)</vt:lpstr>
      <vt:lpstr>Програмиране</vt:lpstr>
      <vt:lpstr>Демонстрация на живо</vt:lpstr>
      <vt:lpstr>Примерна задача – демонстрация</vt:lpstr>
      <vt:lpstr>Примерна задача – демонстрация (2)</vt:lpstr>
      <vt:lpstr>Компютърна програма – примери</vt:lpstr>
      <vt:lpstr>Компютърни програми</vt:lpstr>
      <vt:lpstr>Среда за разработка</vt:lpstr>
      <vt:lpstr>Да направим конзолна програмка</vt:lpstr>
      <vt:lpstr>Създаване на конзолна програма</vt:lpstr>
      <vt:lpstr>Създаване на конзолна програма (2)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Java програмите</vt:lpstr>
      <vt:lpstr>Конзолни програмки със Java</vt:lpstr>
      <vt:lpstr>Да направим графична програмка</vt:lpstr>
      <vt:lpstr>Конзолни и настолни приложения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2017-06-30T16:15:17Z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